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  <p:sldId id="257" r:id="rId3"/>
    <p:sldId id="281" r:id="rId4"/>
    <p:sldId id="258" r:id="rId5"/>
    <p:sldId id="259" r:id="rId6"/>
    <p:sldId id="267" r:id="rId7"/>
    <p:sldId id="269" r:id="rId8"/>
    <p:sldId id="270" r:id="rId9"/>
    <p:sldId id="271" r:id="rId10"/>
    <p:sldId id="272" r:id="rId11"/>
    <p:sldId id="260" r:id="rId12"/>
    <p:sldId id="261" r:id="rId13"/>
    <p:sldId id="273" r:id="rId14"/>
    <p:sldId id="262" r:id="rId15"/>
    <p:sldId id="274" r:id="rId16"/>
    <p:sldId id="275" r:id="rId17"/>
    <p:sldId id="263" r:id="rId18"/>
    <p:sldId id="264" r:id="rId19"/>
    <p:sldId id="276" r:id="rId20"/>
    <p:sldId id="277" r:id="rId21"/>
    <p:sldId id="278" r:id="rId22"/>
    <p:sldId id="279" r:id="rId23"/>
    <p:sldId id="280" r:id="rId24"/>
    <p:sldId id="265" r:id="rId25"/>
    <p:sldId id="266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1594" y="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53713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600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608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7400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58367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176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5254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2166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818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11349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53386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70243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github.com/me-sahil/eCommerceCapstoneSahilSharma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Automation Capstone Project</a:t>
            </a:r>
            <a:endParaRPr b="1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7838C7C-7F77-F403-72E0-6625402F17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7360" y="2519680"/>
            <a:ext cx="4414931" cy="345778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7240" y="2272454"/>
            <a:ext cx="7543801" cy="4023360"/>
          </a:xfrm>
        </p:spPr>
        <p:txBody>
          <a:bodyPr>
            <a:normAutofit/>
          </a:bodyPr>
          <a:lstStyle/>
          <a:p>
            <a:endParaRPr dirty="0"/>
          </a:p>
          <a:p>
            <a:pPr marL="0" indent="0">
              <a:spcAft>
                <a:spcPts val="360"/>
              </a:spcAft>
              <a:buNone/>
            </a:pPr>
            <a:r>
              <a:rPr lang="en-IN" dirty="0"/>
              <a:t>Capstone-Automation-e-Commerce</a:t>
            </a:r>
          </a:p>
          <a:p>
            <a:pPr marL="0" indent="0">
              <a:spcAft>
                <a:spcPts val="360"/>
              </a:spcAft>
              <a:buNone/>
            </a:pPr>
            <a:r>
              <a:rPr lang="en-IN" dirty="0"/>
              <a:t>(Amazon e-Commerce Platform )</a:t>
            </a:r>
            <a:endParaRPr dirty="0"/>
          </a:p>
          <a:p>
            <a:pPr>
              <a:spcAft>
                <a:spcPts val="360"/>
              </a:spcAft>
            </a:pPr>
            <a:endParaRPr dirty="0"/>
          </a:p>
          <a:p>
            <a:pPr marL="0" indent="0">
              <a:spcAft>
                <a:spcPts val="360"/>
              </a:spcAft>
              <a:buNone/>
            </a:pPr>
            <a:r>
              <a:rPr dirty="0"/>
              <a:t>Sahil Sharma</a:t>
            </a:r>
          </a:p>
          <a:p>
            <a:pPr marL="0" indent="0">
              <a:spcAft>
                <a:spcPts val="360"/>
              </a:spcAft>
              <a:buNone/>
            </a:pPr>
            <a:r>
              <a:rPr dirty="0"/>
              <a:t>Superset ID: </a:t>
            </a:r>
            <a:r>
              <a:rPr lang="en-IN" dirty="0"/>
              <a:t>3259039</a:t>
            </a:r>
            <a:endParaRPr dirty="0"/>
          </a:p>
          <a:p>
            <a:pPr marL="0" indent="0">
              <a:spcAft>
                <a:spcPts val="360"/>
              </a:spcAft>
              <a:buNone/>
            </a:pPr>
            <a:r>
              <a:rPr dirty="0"/>
              <a:t>Java Selenium Batch 4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5A60B8-4C0B-DB54-E828-3E13035138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C1E208-E635-9133-CCFE-CAB0A8B43D3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007" y="724857"/>
            <a:ext cx="7543801" cy="4023360"/>
          </a:xfrm>
        </p:spPr>
        <p:txBody>
          <a:bodyPr/>
          <a:lstStyle/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🔍 </a:t>
            </a:r>
            <a:r>
              <a:rPr lang="en-IN" b="1" dirty="0" err="1"/>
              <a:t>SearchPageTestCaseFile.feature</a:t>
            </a:r>
            <a:r>
              <a:rPr lang="en-IN" b="1" dirty="0"/>
              <a:t>: </a:t>
            </a:r>
            <a:r>
              <a:rPr lang="en-US" dirty="0"/>
              <a:t>This file tests the product search functionality, including valid searches, department-specific searches, and handling of empty or invalid search queries.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D3218F-B99E-788B-215B-20BFD2B9BB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86" y="1707526"/>
            <a:ext cx="7725853" cy="866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A294A18-1CA5-E57D-9A7A-A2DB0E2516B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53305" y="1785498"/>
            <a:ext cx="5076101" cy="3872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681819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The Runner Class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sz="1800" dirty="0"/>
          </a:p>
          <a:p>
            <a:r>
              <a:rPr sz="1800" b="1" dirty="0"/>
              <a:t>runner/</a:t>
            </a:r>
            <a:r>
              <a:rPr lang="en-IN" b="1" dirty="0" err="1"/>
              <a:t>CucumberTestRunner</a:t>
            </a:r>
            <a:r>
              <a:rPr sz="1800" b="1" dirty="0"/>
              <a:t>.java</a:t>
            </a:r>
            <a:r>
              <a:rPr sz="1800" dirty="0"/>
              <a:t>: </a:t>
            </a:r>
            <a:r>
              <a:rPr lang="en-US" sz="1800" dirty="0"/>
              <a:t>This class configures and executes all Cucumber test scenarios using TestNG, specifying feature file locations, step definitions, reporting plugins, and test execution settings.</a:t>
            </a:r>
          </a:p>
          <a:p>
            <a:pPr>
              <a:spcAft>
                <a:spcPts val="360"/>
              </a:spcAft>
            </a:pPr>
            <a:endParaRPr lang="en-I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6AAB7EB-99FD-4E89-314E-A87654B4E6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4221" y="3305195"/>
            <a:ext cx="6734605" cy="26722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Step Definitions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endParaRPr sz="1800" dirty="0"/>
          </a:p>
          <a:p>
            <a:pPr>
              <a:spcAft>
                <a:spcPts val="360"/>
              </a:spcAft>
            </a:pPr>
            <a:r>
              <a:rPr sz="1800" dirty="0"/>
              <a:t>Java methods that bridge the gap between the human-readable Gherkin steps in the feature file and the actual automation code that interacts with the browser.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>
              <a:spcAft>
                <a:spcPts val="360"/>
              </a:spcAft>
            </a:pPr>
            <a:r>
              <a:rPr lang="en-IN" sz="1800" dirty="0"/>
              <a:t>📚 </a:t>
            </a:r>
            <a:r>
              <a:rPr lang="en-IN" sz="1800" b="1" dirty="0"/>
              <a:t>BookPurchaseSteps.java</a:t>
            </a:r>
            <a:r>
              <a:rPr sz="1800" b="1" dirty="0"/>
              <a:t>:</a:t>
            </a:r>
            <a:r>
              <a:rPr sz="1800" dirty="0"/>
              <a:t> </a:t>
            </a:r>
            <a:r>
              <a:rPr lang="en-US" sz="1800" dirty="0"/>
              <a:t>This class contains the step definitions for the book purchase workflow, including steps for searching, selecting, adding to cart, and verifying checkout.</a:t>
            </a:r>
          </a:p>
          <a:p>
            <a:pPr>
              <a:spcAft>
                <a:spcPts val="360"/>
              </a:spcAft>
            </a:pPr>
            <a:endParaRPr lang="en-US" sz="1800" dirty="0"/>
          </a:p>
          <a:p>
            <a:r>
              <a:rPr lang="en-IN" sz="1800" dirty="0"/>
              <a:t>🔄 </a:t>
            </a:r>
            <a:r>
              <a:rPr lang="en-IN" sz="1800" b="1" dirty="0"/>
              <a:t>CommonSteps.java</a:t>
            </a:r>
            <a:r>
              <a:rPr lang="en-US" sz="1800" b="1" dirty="0"/>
              <a:t>:</a:t>
            </a:r>
            <a:r>
              <a:rPr lang="en-US" sz="1800" dirty="0"/>
              <a:t> This class holds common or shared steps that are used across multiple scenarios, such as launching the application or handling session-related actions.</a:t>
            </a:r>
          </a:p>
          <a:p>
            <a:pPr>
              <a:spcAft>
                <a:spcPts val="360"/>
              </a:spcAft>
            </a:pPr>
            <a:endParaRPr sz="1800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BA8B9EE-38EA-C686-DC9F-D49089F8DFB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1C579AEC-C663-82E8-23DE-F5DB552510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E293D1-C307-5BF1-1FA2-0A7394B5A0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4" y="694268"/>
            <a:ext cx="7727836" cy="5767492"/>
          </a:xfrm>
        </p:spPr>
        <p:txBody>
          <a:bodyPr>
            <a:normAutofit/>
          </a:bodyPr>
          <a:lstStyle/>
          <a:p>
            <a:endParaRPr sz="1800" dirty="0"/>
          </a:p>
          <a:p>
            <a:r>
              <a:rPr lang="en-IN" sz="1800" dirty="0"/>
              <a:t>🏡 </a:t>
            </a:r>
            <a:r>
              <a:rPr lang="en-IN" sz="1800" b="1" dirty="0" err="1"/>
              <a:t>HomeSteps</a:t>
            </a:r>
            <a:r>
              <a:rPr lang="en-US" sz="1800" b="1" dirty="0"/>
              <a:t>.java:</a:t>
            </a:r>
            <a:r>
              <a:rPr lang="en-US" sz="1800" dirty="0"/>
              <a:t> This class implements the step definitions for validating elements on the homepage, such as the logo, banners, and product images.</a:t>
            </a:r>
          </a:p>
          <a:p>
            <a:endParaRPr lang="en-US" sz="1800" dirty="0"/>
          </a:p>
          <a:p>
            <a:r>
              <a:rPr lang="en-IN" sz="1800" dirty="0"/>
              <a:t>🔑 </a:t>
            </a:r>
            <a:r>
              <a:rPr lang="en-US" sz="1800" b="1" dirty="0"/>
              <a:t>LoginSteps.java: </a:t>
            </a:r>
            <a:r>
              <a:rPr lang="en-US" sz="1800" dirty="0"/>
              <a:t>This class defines the steps for testing login functionality, including successful login, session persistence, and invalid input scenarios.</a:t>
            </a:r>
          </a:p>
          <a:p>
            <a:endParaRPr lang="en-US" sz="1800" dirty="0"/>
          </a:p>
          <a:p>
            <a:r>
              <a:rPr lang="en-IN" sz="1800" dirty="0"/>
              <a:t>🖊️ </a:t>
            </a:r>
            <a:r>
              <a:rPr lang="en-US" sz="1800" b="1" dirty="0"/>
              <a:t>RegistrationSteps.java: </a:t>
            </a:r>
            <a:r>
              <a:rPr lang="en-US" sz="1800" dirty="0"/>
              <a:t>This class provides step definitions for testing user registration workflows, including validation for mandatory fields.</a:t>
            </a:r>
          </a:p>
          <a:p>
            <a:endParaRPr lang="en-US" sz="1800" dirty="0"/>
          </a:p>
          <a:p>
            <a:r>
              <a:rPr lang="en-IN" sz="1800" dirty="0"/>
              <a:t>🔍 </a:t>
            </a:r>
            <a:r>
              <a:rPr lang="en-US" sz="1800" b="1" dirty="0"/>
              <a:t>SearchSteps.java: </a:t>
            </a:r>
            <a:r>
              <a:rPr lang="en-US" sz="1800" dirty="0"/>
              <a:t>This class includes step definitions for verifying search functionality, such as searching with valid and invalid inputs and filtering by department.</a:t>
            </a:r>
          </a:p>
          <a:p>
            <a:pPr>
              <a:spcAft>
                <a:spcPts val="360"/>
              </a:spcAft>
            </a:pPr>
            <a:endParaRPr sz="1800" dirty="0"/>
          </a:p>
        </p:txBody>
      </p:sp>
    </p:spTree>
    <p:extLst>
      <p:ext uri="{BB962C8B-B14F-4D97-AF65-F5344CB8AC3E}">
        <p14:creationId xmlns:p14="http://schemas.microsoft.com/office/powerpoint/2010/main" val="233246737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Page Object Model (POM)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sz="1800" dirty="0"/>
          </a:p>
          <a:p>
            <a:pPr>
              <a:spcAft>
                <a:spcPts val="360"/>
              </a:spcAft>
            </a:pPr>
            <a:r>
              <a:rPr sz="1800" dirty="0"/>
              <a:t>A design pattern where each web page is a separate class, containing its UI element locators and the methods to interact with them. This makes the code cleaner and easier to maintain.</a:t>
            </a:r>
            <a:endParaRPr lang="en-IN" sz="1800" dirty="0"/>
          </a:p>
          <a:p>
            <a:pPr>
              <a:spcAft>
                <a:spcPts val="360"/>
              </a:spcAft>
            </a:pPr>
            <a:endParaRPr sz="1800" dirty="0"/>
          </a:p>
          <a:p>
            <a:r>
              <a:rPr lang="en-IN" sz="1800" dirty="0"/>
              <a:t>🏠 </a:t>
            </a:r>
            <a:r>
              <a:rPr lang="en-US" sz="1800" b="1" dirty="0"/>
              <a:t>AmazonHomePage.java : </a:t>
            </a:r>
            <a:r>
              <a:rPr lang="en-US" sz="1800" dirty="0"/>
              <a:t>This class represents the main landing page of Amazon, including locators and methods to interact with search bars, banners, and navigation links.</a:t>
            </a:r>
          </a:p>
          <a:p>
            <a:endParaRPr lang="en-US" sz="1800" dirty="0"/>
          </a:p>
          <a:p>
            <a:r>
              <a:rPr lang="en-IN" sz="1800" dirty="0"/>
              <a:t>🛒 </a:t>
            </a:r>
            <a:r>
              <a:rPr lang="en-US" sz="1800" b="1" dirty="0"/>
              <a:t>CartPage.java : </a:t>
            </a:r>
            <a:r>
              <a:rPr lang="en-US" sz="1800" dirty="0"/>
              <a:t>This class contains elements and methods for verifying items in the shopping cart and managing cart-related actions like updating or removing products.</a:t>
            </a:r>
          </a:p>
          <a:p>
            <a:pPr marL="0" indent="0">
              <a:spcAft>
                <a:spcPts val="36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EA6531-60C0-1C48-EDC8-A00ECB797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4BCD623-E2DE-0DB3-FE77-9A48947724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D98BBD-D715-EB15-DFBC-1CDDF8BE25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4" y="545254"/>
            <a:ext cx="7727836" cy="5767492"/>
          </a:xfrm>
        </p:spPr>
        <p:txBody>
          <a:bodyPr>
            <a:normAutofit/>
          </a:bodyPr>
          <a:lstStyle/>
          <a:p>
            <a:endParaRPr lang="en-US" sz="1800" b="1" dirty="0"/>
          </a:p>
          <a:p>
            <a:endParaRPr lang="en-US" sz="1800" b="1" dirty="0"/>
          </a:p>
          <a:p>
            <a:r>
              <a:rPr lang="en-IN" sz="1800" dirty="0"/>
              <a:t>💳 </a:t>
            </a:r>
            <a:r>
              <a:rPr lang="en-US" sz="1800" b="1" dirty="0"/>
              <a:t>CheckoutPage.java</a:t>
            </a:r>
            <a:br>
              <a:rPr lang="en-US" sz="1800" dirty="0"/>
            </a:br>
            <a:r>
              <a:rPr lang="en-US" sz="1800" dirty="0"/>
              <a:t>This class defines locators and interactions on the checkout page, such as reviewing order details and proceeding with payment.</a:t>
            </a:r>
          </a:p>
          <a:p>
            <a:endParaRPr lang="en-US" sz="1800" dirty="0"/>
          </a:p>
          <a:p>
            <a:r>
              <a:rPr lang="en-IN" sz="1800" dirty="0"/>
              <a:t>🏡 </a:t>
            </a:r>
            <a:r>
              <a:rPr lang="en-US" sz="1800" b="1" dirty="0"/>
              <a:t>HomePage.java</a:t>
            </a:r>
            <a:br>
              <a:rPr lang="en-US" sz="1800" dirty="0"/>
            </a:br>
            <a:r>
              <a:rPr lang="en-US" sz="1800" dirty="0"/>
              <a:t>This class represents the homepage structure with UI elements like product images, banners, and navigation components used for validation.</a:t>
            </a:r>
          </a:p>
          <a:p>
            <a:endParaRPr lang="en-US" sz="1800" dirty="0"/>
          </a:p>
          <a:p>
            <a:r>
              <a:rPr lang="en-IN" sz="1800" dirty="0"/>
              <a:t>🔐 </a:t>
            </a:r>
            <a:r>
              <a:rPr lang="en-US" sz="1800" b="1" dirty="0"/>
              <a:t>LoginPage.java</a:t>
            </a:r>
            <a:br>
              <a:rPr lang="en-US" sz="1800" dirty="0"/>
            </a:br>
            <a:r>
              <a:rPr lang="en-US" sz="1800" dirty="0"/>
              <a:t>This class encapsulates the elements and actions on the login page, such as entering credentials and handling authentication workflows.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209153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D76715-856E-B9CD-956C-A5B245A933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E7780D94-401B-A89F-2BFD-DFC167E86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4E944E-9FC8-4140-679E-B4FA559741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804" y="545254"/>
            <a:ext cx="7727836" cy="5767492"/>
          </a:xfrm>
        </p:spPr>
        <p:txBody>
          <a:bodyPr>
            <a:normAutofit/>
          </a:bodyPr>
          <a:lstStyle/>
          <a:p>
            <a:endParaRPr lang="en-US" sz="1800" b="1" dirty="0"/>
          </a:p>
          <a:p>
            <a:endParaRPr lang="en-US" sz="1800" b="1" dirty="0"/>
          </a:p>
          <a:p>
            <a:r>
              <a:rPr lang="en-IN" sz="1800" dirty="0"/>
              <a:t>💰 </a:t>
            </a:r>
            <a:r>
              <a:rPr lang="en-US" sz="1800" b="1" dirty="0"/>
              <a:t>PaymentPage.java</a:t>
            </a:r>
            <a:br>
              <a:rPr lang="en-US" sz="1800" dirty="0"/>
            </a:br>
            <a:r>
              <a:rPr lang="en-US" sz="1800" dirty="0"/>
              <a:t>This class includes locators and methods for managing payment options and validating payment-related inputs during the checkout process.</a:t>
            </a:r>
          </a:p>
          <a:p>
            <a:endParaRPr lang="en-US" sz="1800" dirty="0"/>
          </a:p>
          <a:p>
            <a:r>
              <a:rPr lang="en-IN" sz="1800" dirty="0"/>
              <a:t>📝 </a:t>
            </a:r>
            <a:r>
              <a:rPr lang="en-US" sz="1800" b="1" dirty="0"/>
              <a:t>RegistrationPage.java</a:t>
            </a:r>
            <a:br>
              <a:rPr lang="en-US" sz="1800" dirty="0"/>
            </a:br>
            <a:r>
              <a:rPr lang="en-US" sz="1800" dirty="0"/>
              <a:t>This class holds the UI elements and methods related to the registration form, including field validations and form submission steps.</a:t>
            </a:r>
          </a:p>
          <a:p>
            <a:endParaRPr lang="en-US" sz="1800" dirty="0"/>
          </a:p>
          <a:p>
            <a:r>
              <a:rPr lang="en-IN" sz="1800" dirty="0"/>
              <a:t>📊 </a:t>
            </a:r>
            <a:r>
              <a:rPr lang="en-US" sz="1800" b="1" dirty="0"/>
              <a:t>ResultsPage.java</a:t>
            </a:r>
            <a:br>
              <a:rPr lang="en-US" sz="1800" dirty="0"/>
            </a:br>
            <a:r>
              <a:rPr lang="en-US" sz="1800" dirty="0"/>
              <a:t>This class manages the search results page, providing methods to interact with product listings and validate that the correct search results are displayed.</a:t>
            </a:r>
          </a:p>
        </p:txBody>
      </p:sp>
    </p:spTree>
    <p:extLst>
      <p:ext uri="{BB962C8B-B14F-4D97-AF65-F5344CB8AC3E}">
        <p14:creationId xmlns:p14="http://schemas.microsoft.com/office/powerpoint/2010/main" val="13246464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Reusable Utilities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sz="1800" dirty="0"/>
              <a:t>Centralized helper classes with generic, reusable functions that support the entire framework, preventing code duplication.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>
              <a:spcAft>
                <a:spcPts val="360"/>
              </a:spcAft>
            </a:pPr>
            <a:r>
              <a:rPr lang="en-IN" sz="1800" dirty="0"/>
              <a:t>🛠️ </a:t>
            </a:r>
            <a:r>
              <a:rPr sz="1800" b="1" dirty="0"/>
              <a:t>DriverManager.java: </a:t>
            </a:r>
            <a:r>
              <a:rPr sz="1800" dirty="0"/>
              <a:t>This utility is responsible for initializing and managing the WebDriver instance (e.g., Chrome), ensuring a single browser session is created and closed correctly.</a:t>
            </a:r>
            <a:endParaRPr lang="en-IN" sz="1800" dirty="0"/>
          </a:p>
          <a:p>
            <a:pPr>
              <a:spcAft>
                <a:spcPts val="360"/>
              </a:spcAft>
            </a:pPr>
            <a:endParaRPr sz="1800" dirty="0"/>
          </a:p>
          <a:p>
            <a:pPr>
              <a:spcAft>
                <a:spcPts val="360"/>
              </a:spcAft>
            </a:pPr>
            <a:r>
              <a:rPr lang="en-IN" sz="1800" dirty="0"/>
              <a:t>⚙️ </a:t>
            </a:r>
            <a:r>
              <a:rPr sz="1800" b="1" dirty="0"/>
              <a:t>ConfigReader.java:</a:t>
            </a:r>
            <a:r>
              <a:rPr sz="1800" dirty="0"/>
              <a:t> This class reads configuration data, such as the application URL and browser type, from an external .properties file, making the framework more flexible.</a:t>
            </a:r>
          </a:p>
          <a:p>
            <a:pPr>
              <a:spcAft>
                <a:spcPts val="360"/>
              </a:spcAft>
            </a:pPr>
            <a:endParaRPr sz="18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Comprehensive Reporting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sz="1800" dirty="0"/>
              <a:t>The framework generates multiple reports to provide a detailed view of test execution, results, and logs for effective debugging and analysis.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>
              <a:spcAft>
                <a:spcPts val="360"/>
              </a:spcAft>
            </a:pPr>
            <a:r>
              <a:rPr lang="en-IN" sz="1800" dirty="0"/>
              <a:t>📝 </a:t>
            </a:r>
            <a:r>
              <a:rPr sz="1800" b="1" dirty="0"/>
              <a:t>Loggers (Log4j): </a:t>
            </a:r>
            <a:r>
              <a:rPr sz="1800" dirty="0"/>
              <a:t>Captures detailed step-by-step execution logs in the console and files, which is crucial for debugging script failures.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📄 </a:t>
            </a:r>
            <a:r>
              <a:rPr sz="1800" b="1" dirty="0"/>
              <a:t>TestNG Reports: </a:t>
            </a:r>
            <a:r>
              <a:rPr sz="1800" dirty="0"/>
              <a:t>The default HTML reports generated by TestNG that provide a quick summary of test suites, passes, and failures.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📊 </a:t>
            </a:r>
            <a:r>
              <a:rPr sz="1800" b="1" dirty="0"/>
              <a:t>Extent Reports: </a:t>
            </a:r>
            <a:r>
              <a:rPr sz="1800" dirty="0"/>
              <a:t>Creates interactive and visually appealing HTML reports that include dashboards and step-by-step test flow details.</a:t>
            </a:r>
          </a:p>
          <a:p>
            <a:pPr>
              <a:spcAft>
                <a:spcPts val="360"/>
              </a:spcAft>
            </a:pPr>
            <a:endParaRPr sz="18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1643AD-D1CF-9716-47E9-2863F55E2A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3C12340A-99FF-E6A9-CFB7-E7A3C7FE3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AB0642-D9BA-8F77-93FF-FAA646A04D8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0884" y="4517814"/>
            <a:ext cx="7727836" cy="5767492"/>
          </a:xfrm>
        </p:spPr>
        <p:txBody>
          <a:bodyPr>
            <a:normAutofit/>
          </a:bodyPr>
          <a:lstStyle/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/>
              <a:t>Output Logs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D83B1E1-FB08-9589-3A69-E5AD8E1AFC5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1534705" y="951369"/>
            <a:ext cx="5729449" cy="3752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451882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Table Of Content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62086" y="2074606"/>
            <a:ext cx="7265547" cy="3892810"/>
          </a:xfrm>
        </p:spPr>
        <p:txBody>
          <a:bodyPr>
            <a:normAutofit fontScale="85000" lnSpcReduction="20000"/>
          </a:bodyPr>
          <a:lstStyle/>
          <a:p>
            <a:pPr marL="342900" indent="-342900">
              <a:buFont typeface="+mj-lt"/>
              <a:buAutoNum type="arabicPeriod"/>
            </a:pPr>
            <a:r>
              <a:rPr lang="en-IN" sz="1800" dirty="0"/>
              <a:t>Project Overview &amp; Objectives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Automation Framework Architecture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The Feature Files (BDD)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The Runner Class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Step Definitions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Page Objects (POM)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Reusable Utilities 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Comprehensive Reporting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Auto Generated Screenshots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Conclusion &amp; Future Scope</a:t>
            </a:r>
          </a:p>
          <a:p>
            <a:pPr marL="342900" indent="-342900">
              <a:buFont typeface="+mj-lt"/>
              <a:buAutoNum type="arabicPeriod"/>
            </a:pPr>
            <a:r>
              <a:rPr lang="en-IN" sz="1800" dirty="0"/>
              <a:t>GitHub Repository</a:t>
            </a:r>
          </a:p>
          <a:p>
            <a:pPr marL="342900" indent="-342900">
              <a:buFont typeface="+mj-lt"/>
              <a:buAutoNum type="arabicPeriod"/>
            </a:pPr>
            <a:endParaRPr lang="en-IN" sz="1800" dirty="0"/>
          </a:p>
          <a:p>
            <a:pPr marL="342900" indent="-342900">
              <a:buFont typeface="+mj-lt"/>
              <a:buAutoNum type="arabicPeriod"/>
            </a:pPr>
            <a:endParaRPr lang="en-IN" sz="1800" dirty="0"/>
          </a:p>
          <a:p>
            <a:pPr marL="342900" indent="-342900">
              <a:buFont typeface="+mj-lt"/>
              <a:buAutoNum type="arabicPeriod"/>
            </a:pPr>
            <a:endParaRPr lang="en-IN" sz="18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30149B71-22E8-780C-2E8B-66881ECC46C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32672" b="28320"/>
          <a:stretch>
            <a:fillRect/>
          </a:stretch>
        </p:blipFill>
        <p:spPr>
          <a:xfrm>
            <a:off x="4012053" y="4021011"/>
            <a:ext cx="4461387" cy="1740310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1CB50E-621B-6107-19FE-7AF421BA9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ED6DE9B-5D23-F247-F247-258BC315D5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30AF57-5298-3C73-40A0-7928EE5251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0884" y="4517814"/>
            <a:ext cx="7727836" cy="5767492"/>
          </a:xfrm>
        </p:spPr>
        <p:txBody>
          <a:bodyPr>
            <a:normAutofit/>
          </a:bodyPr>
          <a:lstStyle/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/>
              <a:t>TestNG Report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C7950-8142-7173-B139-B1290455064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67409" y="1179075"/>
            <a:ext cx="7870441" cy="32973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5535468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860CDB-B9CC-96F1-767A-BDB9ED1B7D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6F4EA4-9027-1D41-7A32-CDB61AD2A8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3204" y="1502786"/>
            <a:ext cx="8063115" cy="342948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0E7726-787C-F7AA-5B36-395B3E78B4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20884" y="4517814"/>
            <a:ext cx="7727836" cy="5767492"/>
          </a:xfrm>
        </p:spPr>
        <p:txBody>
          <a:bodyPr>
            <a:normAutofit/>
          </a:bodyPr>
          <a:lstStyle/>
          <a:p>
            <a:endParaRPr lang="en-US" sz="1800" b="1" dirty="0"/>
          </a:p>
          <a:p>
            <a:endParaRPr lang="en-US" sz="1800" b="1" dirty="0"/>
          </a:p>
          <a:p>
            <a:r>
              <a:rPr lang="en-US" sz="1800" b="1" dirty="0"/>
              <a:t>Extent Report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3F5879A-7BDB-142E-B356-5454B3CE7AC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727280" y="951369"/>
            <a:ext cx="7750699" cy="375271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892229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232344-E447-AF81-3943-25C40D7C4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CAF970-2391-E5DE-04F6-EEA14C3AA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Auto Generated Screenshots</a:t>
            </a:r>
            <a:endParaRPr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13228F-7954-C28B-BB31-6A3B846AA3B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36346" r="38170"/>
          <a:stretch>
            <a:fillRect/>
          </a:stretch>
        </p:blipFill>
        <p:spPr>
          <a:xfrm>
            <a:off x="777240" y="2016189"/>
            <a:ext cx="2330246" cy="4033838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984513D-0DB9-8F4F-AD93-A19B0D3DDD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0953" y="2016189"/>
            <a:ext cx="4211126" cy="185772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254D5F3-50C3-6EFF-AB74-5613DB101D8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3930953" y="4192306"/>
            <a:ext cx="4211126" cy="1857720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6397231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314BE5-4E82-9193-A0D6-C2C232ED73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5FEFB2-3912-097C-C34B-C6B7460E4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Conclusion &amp; Future Scope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151383-430E-4591-83BA-7E9EE3A16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🎬 </a:t>
            </a:r>
            <a:r>
              <a:rPr sz="1800" b="1" dirty="0"/>
              <a:t>Conclusion</a:t>
            </a:r>
          </a:p>
          <a:p>
            <a:pPr>
              <a:spcAft>
                <a:spcPts val="360"/>
              </a:spcAft>
            </a:pPr>
            <a:r>
              <a:rPr sz="1800" dirty="0"/>
              <a:t>Successfully developed a hybrid automation framework that validates the Amazon purchase workflow. The framework utilizes the Page Object Model and BDD for maintainability and clarity and generates detailed reports for test analysis.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🚀 </a:t>
            </a:r>
            <a:r>
              <a:rPr sz="1800" b="1" dirty="0"/>
              <a:t>Future Scope</a:t>
            </a:r>
          </a:p>
          <a:p>
            <a:pPr>
              <a:spcAft>
                <a:spcPts val="360"/>
              </a:spcAft>
            </a:pPr>
            <a:r>
              <a:rPr sz="1800" b="1" dirty="0"/>
              <a:t>CI/CD Integration</a:t>
            </a:r>
            <a:r>
              <a:rPr sz="1800" dirty="0"/>
              <a:t>: Integrate the framework with a tool like Jenkins to automate test execution on every code change.</a:t>
            </a:r>
          </a:p>
          <a:p>
            <a:pPr>
              <a:spcAft>
                <a:spcPts val="360"/>
              </a:spcAft>
            </a:pPr>
            <a:r>
              <a:rPr sz="1800" b="1" dirty="0"/>
              <a:t>Cross-Browser Testing</a:t>
            </a:r>
            <a:r>
              <a:rPr sz="1800" dirty="0"/>
              <a:t>: Expand test execution across other browsers like Firefox and Edge using Selenium Grid.</a:t>
            </a:r>
          </a:p>
          <a:p>
            <a:pPr>
              <a:spcAft>
                <a:spcPts val="360"/>
              </a:spcAft>
            </a:pPr>
            <a:r>
              <a:rPr sz="1800" b="1" dirty="0"/>
              <a:t>Expand Test Coverage</a:t>
            </a:r>
            <a:r>
              <a:rPr sz="1800" dirty="0"/>
              <a:t>: Automate more scenarios, including negative test cases, payment gateways, and user account functionalities.</a:t>
            </a:r>
          </a:p>
        </p:txBody>
      </p:sp>
    </p:spTree>
    <p:extLst>
      <p:ext uri="{BB962C8B-B14F-4D97-AF65-F5344CB8AC3E}">
        <p14:creationId xmlns:p14="http://schemas.microsoft.com/office/powerpoint/2010/main" val="3405638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dirty="0"/>
              <a:t>GitHub Repository</a:t>
            </a:r>
            <a:endParaRPr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361" y="1845734"/>
            <a:ext cx="8183880" cy="4023360"/>
          </a:xfrm>
        </p:spPr>
        <p:txBody>
          <a:bodyPr>
            <a:normAutofit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🔗 </a:t>
            </a:r>
            <a:r>
              <a:rPr lang="en-IN" sz="1800" b="1" dirty="0"/>
              <a:t>Follow this link : </a:t>
            </a:r>
            <a:r>
              <a:rPr lang="en-IN" sz="1800" dirty="0">
                <a:hlinkClick r:id="rId2"/>
              </a:rPr>
              <a:t>https://github.com/me-sahil/eCommerceCapstoneSahilSharma</a:t>
            </a:r>
            <a:endParaRPr sz="1800" dirty="0"/>
          </a:p>
        </p:txBody>
      </p:sp>
      <p:pic>
        <p:nvPicPr>
          <p:cNvPr id="1026" name="Picture 2" descr="Github character - Free icons">
            <a:extLst>
              <a:ext uri="{FF2B5EF4-FFF2-40B4-BE49-F238E27FC236}">
                <a16:creationId xmlns:a16="http://schemas.microsoft.com/office/drawing/2014/main" id="{28AFEA5D-B112-26DB-D2E7-9C2AE94069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5920" y="3002280"/>
            <a:ext cx="3093720" cy="3093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4763AAB-50E1-3342-4CD4-8E32503E2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678" y="1540858"/>
            <a:ext cx="7830643" cy="59063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7658F221-1F79-791A-11B9-3F9A1F4B3E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47484" y="86032"/>
            <a:ext cx="9291484" cy="630493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0B03415-F732-E02A-6397-87A804227E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4BF21-C7E4-FCB2-8953-3947B895B8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Project Overview &amp;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8115EA-779F-6570-64AA-62604F44BD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✅</a:t>
            </a:r>
            <a:r>
              <a:rPr sz="1800" b="1" dirty="0"/>
              <a:t>Project Goal</a:t>
            </a:r>
          </a:p>
          <a:p>
            <a:pPr>
              <a:spcAft>
                <a:spcPts val="360"/>
              </a:spcAft>
            </a:pPr>
            <a:r>
              <a:rPr sz="1800" dirty="0"/>
              <a:t>To design, implement, and execute a robust automation framework for testing the end-to-end workflow on an e-commerce website (Amazon).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🎯</a:t>
            </a:r>
            <a:r>
              <a:rPr sz="1800" b="1" dirty="0"/>
              <a:t>Key Objectives</a:t>
            </a:r>
          </a:p>
          <a:p>
            <a:pPr>
              <a:spcAft>
                <a:spcPts val="360"/>
              </a:spcAft>
            </a:pPr>
            <a:r>
              <a:rPr sz="1800" dirty="0"/>
              <a:t>Automate Critical Paths: Cover the key user journey of searching for a product, adding it to the cart, </a:t>
            </a:r>
            <a:r>
              <a:rPr lang="en-IN" sz="1800" dirty="0"/>
              <a:t>validating other features, etc</a:t>
            </a:r>
            <a:r>
              <a:rPr sz="1800" dirty="0"/>
              <a:t>.</a:t>
            </a:r>
          </a:p>
          <a:p>
            <a:pPr>
              <a:spcAft>
                <a:spcPts val="360"/>
              </a:spcAft>
            </a:pPr>
            <a:r>
              <a:rPr sz="1800" dirty="0"/>
              <a:t>Ensure Functionality: Validate the core features of the application to ensure a seamless user experience.</a:t>
            </a:r>
          </a:p>
          <a:p>
            <a:pPr>
              <a:spcAft>
                <a:spcPts val="360"/>
              </a:spcAft>
            </a:pPr>
            <a:r>
              <a:rPr sz="1800" dirty="0"/>
              <a:t>Build a Scalable Framework: Create a maintainable and reusable framework using industry best practices like BDD and the Page Object Model (POM).</a:t>
            </a:r>
          </a:p>
        </p:txBody>
      </p:sp>
    </p:spTree>
    <p:extLst>
      <p:ext uri="{BB962C8B-B14F-4D97-AF65-F5344CB8AC3E}">
        <p14:creationId xmlns:p14="http://schemas.microsoft.com/office/powerpoint/2010/main" val="1046412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b="1" dirty="0"/>
              <a:t>Automation Framework Architecture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sz="1800" dirty="0"/>
          </a:p>
          <a:p>
            <a:pPr marL="0" indent="0">
              <a:spcAft>
                <a:spcPts val="360"/>
              </a:spcAft>
              <a:buNone/>
            </a:pPr>
            <a:r>
              <a:rPr sz="1800" dirty="0"/>
              <a:t>A hybrid framework designed by combining the strengths of BDD, POM, and Data-Driven testing.</a:t>
            </a:r>
          </a:p>
          <a:p>
            <a:pPr>
              <a:spcAft>
                <a:spcPts val="360"/>
              </a:spcAft>
            </a:pPr>
            <a:endParaRPr sz="1800" dirty="0"/>
          </a:p>
          <a:p>
            <a:pPr>
              <a:spcAft>
                <a:spcPts val="360"/>
              </a:spcAft>
            </a:pPr>
            <a:r>
              <a:rPr lang="en-IN" sz="1800" dirty="0"/>
              <a:t>📂 </a:t>
            </a:r>
            <a:r>
              <a:rPr lang="en-IN" sz="1800" b="1" dirty="0"/>
              <a:t>Feature Files (BDD):	 </a:t>
            </a:r>
            <a:r>
              <a:rPr sz="1800" dirty="0"/>
              <a:t>Define user behavior in plain English.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🧩 </a:t>
            </a:r>
            <a:r>
              <a:rPr sz="1800" b="1" dirty="0"/>
              <a:t>Step Definitions: </a:t>
            </a:r>
            <a:r>
              <a:rPr lang="en-IN" sz="1800" b="1" dirty="0"/>
              <a:t>	</a:t>
            </a:r>
            <a:r>
              <a:rPr sz="1800" dirty="0"/>
              <a:t>Link Gherkin steps to Java automation code.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📑 </a:t>
            </a:r>
            <a:r>
              <a:rPr lang="en-IN" sz="1800" b="1" dirty="0"/>
              <a:t>Page Objects (POM):  	</a:t>
            </a:r>
            <a:r>
              <a:rPr sz="1800" dirty="0"/>
              <a:t>Encapsulate web page elements and methods.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🔧 </a:t>
            </a:r>
            <a:r>
              <a:rPr sz="1800" b="1" dirty="0"/>
              <a:t>Reusable Utilities:</a:t>
            </a:r>
            <a:r>
              <a:rPr sz="1800" dirty="0"/>
              <a:t> </a:t>
            </a:r>
            <a:r>
              <a:rPr lang="en-IN" sz="1800" dirty="0"/>
              <a:t>  	</a:t>
            </a:r>
            <a:r>
              <a:rPr sz="1800" dirty="0"/>
              <a:t>Centralize common functions like driver</a:t>
            </a:r>
            <a:r>
              <a:rPr lang="en-IN" sz="1800" dirty="0"/>
              <a:t> 				</a:t>
            </a:r>
            <a:r>
              <a:rPr sz="1800" dirty="0"/>
              <a:t>management.</a:t>
            </a:r>
          </a:p>
          <a:p>
            <a:pPr>
              <a:spcAft>
                <a:spcPts val="360"/>
              </a:spcAft>
            </a:pPr>
            <a:r>
              <a:rPr lang="en-IN" sz="1800" dirty="0"/>
              <a:t>🚀 </a:t>
            </a:r>
            <a:r>
              <a:rPr sz="1800" b="1" dirty="0"/>
              <a:t>Test Runner (TestNG):</a:t>
            </a:r>
            <a:r>
              <a:rPr sz="1800" dirty="0"/>
              <a:t> </a:t>
            </a:r>
            <a:r>
              <a:rPr lang="en-IN" sz="1800" dirty="0"/>
              <a:t> 	</a:t>
            </a:r>
            <a:r>
              <a:rPr sz="1800" dirty="0"/>
              <a:t>Manages test execution and reporting.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b="1" dirty="0"/>
              <a:t>The F</a:t>
            </a:r>
            <a:r>
              <a:rPr b="1" dirty="0" err="1"/>
              <a:t>eature</a:t>
            </a:r>
            <a:r>
              <a:rPr b="1" dirty="0"/>
              <a:t> File</a:t>
            </a:r>
            <a:r>
              <a:rPr lang="en-IN" b="1" dirty="0"/>
              <a:t>s</a:t>
            </a:r>
            <a:r>
              <a:rPr b="1" dirty="0"/>
              <a:t> (BDD)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" y="1737361"/>
            <a:ext cx="8229600" cy="4525963"/>
          </a:xfrm>
        </p:spPr>
        <p:txBody>
          <a:bodyPr>
            <a:normAutofit/>
          </a:bodyPr>
          <a:lstStyle/>
          <a:p>
            <a:pPr marL="0" indent="0">
              <a:spcAft>
                <a:spcPts val="360"/>
              </a:spcAft>
              <a:buNone/>
            </a:pPr>
            <a:endParaRPr lang="en-US"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US" sz="1800" dirty="0"/>
              <a:t>A file written in Gherkin that describes the application's functionality from the user's perspective, making it readable for all stakeholders.</a:t>
            </a:r>
          </a:p>
          <a:p>
            <a:pPr marL="0" indent="0">
              <a:spcAft>
                <a:spcPts val="360"/>
              </a:spcAft>
              <a:buNone/>
            </a:pPr>
            <a:endParaRPr lang="en-US" sz="1800" dirty="0"/>
          </a:p>
          <a:p>
            <a:pPr marL="0" indent="0">
              <a:spcAft>
                <a:spcPts val="360"/>
              </a:spcAft>
              <a:buNone/>
            </a:pPr>
            <a:r>
              <a:rPr lang="en-US" sz="1800" dirty="0"/>
              <a:t>Our Program contains the following Feature Files :</a:t>
            </a:r>
          </a:p>
          <a:p>
            <a:r>
              <a:rPr lang="en-IN" sz="1600" b="1" dirty="0" err="1"/>
              <a:t>HomePageTestCasesFile.feature</a:t>
            </a:r>
            <a:endParaRPr lang="en-IN" sz="1600" b="1" dirty="0"/>
          </a:p>
          <a:p>
            <a:r>
              <a:rPr lang="en-IN" sz="1600" b="1" dirty="0" err="1"/>
              <a:t>InvalidFlowTestCasesFile.feature</a:t>
            </a:r>
            <a:endParaRPr lang="en-IN" sz="1600" b="1" dirty="0"/>
          </a:p>
          <a:p>
            <a:r>
              <a:rPr lang="en-IN" sz="1600" b="1" dirty="0" err="1"/>
              <a:t>LoginTestCasesFile.feature</a:t>
            </a:r>
            <a:endParaRPr lang="en-IN" sz="1600" b="1" dirty="0"/>
          </a:p>
          <a:p>
            <a:r>
              <a:rPr lang="en-IN" sz="1600" b="1" dirty="0" err="1"/>
              <a:t>RegistrationPageTestCases.feature</a:t>
            </a:r>
            <a:endParaRPr lang="en-IN" sz="1600" b="1" dirty="0"/>
          </a:p>
          <a:p>
            <a:r>
              <a:rPr lang="en-IN" sz="1600" b="1" dirty="0" err="1"/>
              <a:t>SearchPageTestCases.feature</a:t>
            </a:r>
            <a:endParaRPr lang="en-IN" sz="1600" b="1" dirty="0"/>
          </a:p>
          <a:p>
            <a:pPr marL="0" indent="0">
              <a:spcAft>
                <a:spcPts val="360"/>
              </a:spcAft>
              <a:buNone/>
            </a:pPr>
            <a:endParaRPr lang="en-US" sz="1800" dirty="0"/>
          </a:p>
          <a:p>
            <a:pPr marL="0" indent="0">
              <a:spcAft>
                <a:spcPts val="360"/>
              </a:spcAft>
              <a:buNone/>
            </a:pPr>
            <a:endParaRPr lang="en-US" sz="1800" dirty="0"/>
          </a:p>
          <a:p>
            <a:pPr marL="0" indent="0">
              <a:spcAft>
                <a:spcPts val="360"/>
              </a:spcAft>
              <a:buNone/>
            </a:pPr>
            <a:endParaRPr lang="en-IN" sz="1800" dirty="0"/>
          </a:p>
          <a:p>
            <a:pPr marL="0" indent="0">
              <a:spcAft>
                <a:spcPts val="360"/>
              </a:spcAft>
              <a:buNone/>
            </a:pPr>
            <a:endParaRPr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7D96E9E-4B6F-7EB8-B813-08B3B1C6789B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6253" t="19608" r="17286" b="19092"/>
          <a:stretch>
            <a:fillRect/>
          </a:stretch>
        </p:blipFill>
        <p:spPr>
          <a:xfrm>
            <a:off x="5269599" y="3028335"/>
            <a:ext cx="3165987" cy="292018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846C74-7D62-A73E-31CB-8CF2FE77AA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724857"/>
            <a:ext cx="7543801" cy="4023360"/>
          </a:xfrm>
        </p:spPr>
        <p:txBody>
          <a:bodyPr/>
          <a:lstStyle/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🏠 </a:t>
            </a:r>
            <a:r>
              <a:rPr lang="en-US" b="1" dirty="0" err="1"/>
              <a:t>HomePageTestCaseFile.feature</a:t>
            </a:r>
            <a:r>
              <a:rPr lang="en-US" b="1" dirty="0"/>
              <a:t>: </a:t>
            </a:r>
            <a:r>
              <a:rPr lang="en-US" dirty="0"/>
              <a:t>This file tests the Amazon homepage by validating the visibility of the logo, the correct loading of banners and images, and ensuring no broken images are displayed.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EC1D3EC-57CB-EA9D-505D-1F8A061134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86" y="1707526"/>
            <a:ext cx="7725853" cy="866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C06A951-6C7D-CB29-9457-ED8387F14D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886" y="1780265"/>
            <a:ext cx="5190941" cy="388276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789300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4EE5AD-57D5-84E3-48A7-842126E4E3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71E426-A46F-3804-CB58-F9C0552A2B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2959" y="724857"/>
            <a:ext cx="7543801" cy="4023360"/>
          </a:xfrm>
        </p:spPr>
        <p:txBody>
          <a:bodyPr/>
          <a:lstStyle/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⚠️</a:t>
            </a:r>
            <a:r>
              <a:rPr lang="en-IN" dirty="0"/>
              <a:t> </a:t>
            </a:r>
            <a:r>
              <a:rPr lang="en-IN" b="1" dirty="0" err="1"/>
              <a:t>InvalidFlowTestCaseFile</a:t>
            </a:r>
            <a:r>
              <a:rPr lang="en-US" b="1" dirty="0"/>
              <a:t>.feature: </a:t>
            </a:r>
            <a:r>
              <a:rPr lang="en-US" dirty="0"/>
              <a:t>This file tests the Amazon by validating login with incorrect login details and adding to cart then proceeding with wrong credit card details.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F2AD866-5CE4-FC1F-6142-628802F0BB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86" y="1707526"/>
            <a:ext cx="7725853" cy="866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D5150D-8C12-F221-C7F5-E5F6244BCF0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9007" y="2072867"/>
            <a:ext cx="5124699" cy="329756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3249451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FB3E6-894D-1736-427D-46B378CC98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DC02E3-F0F0-415C-72D5-168C6656D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007" y="724857"/>
            <a:ext cx="7543801" cy="4023360"/>
          </a:xfrm>
        </p:spPr>
        <p:txBody>
          <a:bodyPr/>
          <a:lstStyle/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🔑</a:t>
            </a:r>
            <a:r>
              <a:rPr lang="en-IN" dirty="0"/>
              <a:t> </a:t>
            </a:r>
            <a:r>
              <a:rPr lang="en-IN" b="1" dirty="0" err="1"/>
              <a:t>LoginTestCasesFile.feature</a:t>
            </a:r>
            <a:r>
              <a:rPr lang="en-US" b="1" dirty="0"/>
              <a:t>: </a:t>
            </a:r>
            <a:r>
              <a:rPr lang="en-US" dirty="0"/>
              <a:t>This file contains test cases for login functionality, including positive / negative scenarios such as invalid credentials and blank input validation.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C10587-1D2C-FCDB-9784-C9F9C04B0A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86" y="1707526"/>
            <a:ext cx="7725853" cy="866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BE6AE12-B8BF-545C-F16F-4AFA0933EA8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29007" y="1785498"/>
            <a:ext cx="5124699" cy="3872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5529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486606-69D8-835A-F7FA-10553A6F44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FDDF6F-80EF-730A-FDF8-83C10BD151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29007" y="724857"/>
            <a:ext cx="7543801" cy="4023360"/>
          </a:xfrm>
        </p:spPr>
        <p:txBody>
          <a:bodyPr/>
          <a:lstStyle/>
          <a:p>
            <a:pPr marL="0" indent="0">
              <a:spcAft>
                <a:spcPts val="360"/>
              </a:spcAft>
              <a:buNone/>
            </a:pPr>
            <a:r>
              <a:rPr lang="en-IN" sz="1800" dirty="0"/>
              <a:t>📝</a:t>
            </a:r>
            <a:r>
              <a:rPr lang="en-IN" b="1" dirty="0" err="1"/>
              <a:t>RegistrationPageTestCasesFile.feature</a:t>
            </a:r>
            <a:r>
              <a:rPr lang="en-IN" b="1" dirty="0"/>
              <a:t>: </a:t>
            </a:r>
            <a:r>
              <a:rPr lang="en-US" dirty="0"/>
              <a:t>This file tests the registration page by verifying that blank input fields trigger appropriate validation messages.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D4B7D8A-7E85-476A-EE21-27D553243E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86" y="1707526"/>
            <a:ext cx="7725853" cy="866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8BF78D43-23C3-77AB-7C8E-3D1DEE40833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934350" y="1785498"/>
            <a:ext cx="5114012" cy="38723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9668603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161</TotalTime>
  <Words>1249</Words>
  <Application>Microsoft Office PowerPoint</Application>
  <PresentationFormat>On-screen Show (4:3)</PresentationFormat>
  <Paragraphs>132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8" baseType="lpstr">
      <vt:lpstr>Calibri</vt:lpstr>
      <vt:lpstr>Calibri Light</vt:lpstr>
      <vt:lpstr>Retrospect</vt:lpstr>
      <vt:lpstr>Automation Capstone Project</vt:lpstr>
      <vt:lpstr>Table Of Content</vt:lpstr>
      <vt:lpstr>Project Overview &amp; Objectives</vt:lpstr>
      <vt:lpstr>Automation Framework Architecture</vt:lpstr>
      <vt:lpstr>The Feature Files (BDD)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The Runner Class</vt:lpstr>
      <vt:lpstr>Step Definitions</vt:lpstr>
      <vt:lpstr>PowerPoint Presentation</vt:lpstr>
      <vt:lpstr>Page Object Model (POM)</vt:lpstr>
      <vt:lpstr>PowerPoint Presentation</vt:lpstr>
      <vt:lpstr>PowerPoint Presentation</vt:lpstr>
      <vt:lpstr>Reusable Utilities</vt:lpstr>
      <vt:lpstr>Comprehensive Reporting</vt:lpstr>
      <vt:lpstr>PowerPoint Presentation</vt:lpstr>
      <vt:lpstr>PowerPoint Presentation</vt:lpstr>
      <vt:lpstr>PowerPoint Presentation</vt:lpstr>
      <vt:lpstr>Auto Generated Screenshots</vt:lpstr>
      <vt:lpstr>Conclusion &amp; Future Scope</vt:lpstr>
      <vt:lpstr>GitHub Repository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Sahil Sharma</cp:lastModifiedBy>
  <cp:revision>27</cp:revision>
  <dcterms:created xsi:type="dcterms:W3CDTF">2013-01-27T09:14:16Z</dcterms:created>
  <dcterms:modified xsi:type="dcterms:W3CDTF">2025-09-08T15:35:03Z</dcterms:modified>
  <cp:category/>
</cp:coreProperties>
</file>

<file path=docProps/thumbnail.jpeg>
</file>